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64" r:id="rId4"/>
    <p:sldId id="294" r:id="rId5"/>
    <p:sldId id="257" r:id="rId6"/>
    <p:sldId id="265" r:id="rId7"/>
    <p:sldId id="262" r:id="rId8"/>
    <p:sldId id="298" r:id="rId9"/>
    <p:sldId id="263" r:id="rId10"/>
    <p:sldId id="269" r:id="rId11"/>
    <p:sldId id="267" r:id="rId12"/>
    <p:sldId id="268" r:id="rId13"/>
    <p:sldId id="270" r:id="rId14"/>
    <p:sldId id="272" r:id="rId15"/>
    <p:sldId id="274" r:id="rId16"/>
    <p:sldId id="275" r:id="rId17"/>
    <p:sldId id="295" r:id="rId18"/>
    <p:sldId id="277" r:id="rId19"/>
    <p:sldId id="278" r:id="rId20"/>
    <p:sldId id="279" r:id="rId21"/>
    <p:sldId id="297" r:id="rId22"/>
    <p:sldId id="301" r:id="rId23"/>
    <p:sldId id="288" r:id="rId24"/>
    <p:sldId id="289" r:id="rId25"/>
    <p:sldId id="283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D8DBA-5003-410B-B3A9-C93ECDF404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DFC8E-A9AE-489E-B4E8-507B2846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3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6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0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7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3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3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6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0112-9FAA-491B-9B9D-216EDB1F408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5AB0-71F9-4BBE-995D-30776522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tumn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352800" y="2362200"/>
            <a:ext cx="6781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4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VNI-Algerian"/>
              </a:rPr>
              <a:t>SANG THU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16522" y="4343400"/>
            <a:ext cx="4038600" cy="1015663"/>
          </a:xfrm>
          <a:prstGeom prst="rect">
            <a:avLst/>
          </a:prstGeom>
          <a:solidFill>
            <a:srgbClr val="EAF921"/>
          </a:solidFill>
          <a:ln w="381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</a:rPr>
              <a:t>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HỮU THỈNH</a:t>
            </a:r>
          </a:p>
        </p:txBody>
      </p:sp>
    </p:spTree>
    <p:extLst>
      <p:ext uri="{BB962C8B-B14F-4D97-AF65-F5344CB8AC3E}">
        <p14:creationId xmlns:p14="http://schemas.microsoft.com/office/powerpoint/2010/main" val="22388988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ổi ch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79" y="782320"/>
            <a:ext cx="1206321" cy="14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7030" y="850581"/>
            <a:ext cx="61341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514350" indent="-514350">
              <a:buAutoNum type="romanUcPeriod"/>
            </a:pP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73C6-403C-493B-9E07-ED97EFC1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15" y="850581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63: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ổi ch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79" y="782320"/>
            <a:ext cx="1206321" cy="14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069655" y="769441"/>
            <a:ext cx="2841" cy="60756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923" y="685395"/>
            <a:ext cx="613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330" y="12702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pt-BR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Cảm nhận về thời khắc giao mùa một cách mơ hồ</a:t>
            </a:r>
            <a:r>
              <a:rPr lang="pt-BR" sz="2400" b="1" dirty="0">
                <a:solidFill>
                  <a:srgbClr val="000099"/>
                </a:solidFill>
                <a:effectLst/>
                <a:latin typeface=".VnTime" panose="020B7200000000000000" pitchFamily="34" charset="0"/>
                <a:ea typeface="MS Mincho"/>
                <a:cs typeface="Times New Roman" panose="02020603050405020304" pitchFamily="18" charset="0"/>
              </a:rPr>
              <a:t> 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337142" y="1010787"/>
            <a:ext cx="4038595" cy="1569660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alt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</a:p>
          <a:p>
            <a:pPr eaLnBrk="0" hangingPunct="0"/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chình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alt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9026" y="2971485"/>
            <a:ext cx="4270127" cy="18158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o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78" y="2059806"/>
            <a:ext cx="70361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3B0292B-7C35-4642-B535-60925DC7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88" y="717512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8" grpId="1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63: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230" y="782320"/>
            <a:ext cx="613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606" y="1256864"/>
            <a:ext cx="8894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pt-BR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Cảm nhận về thời khắc giao mùa một cách mơ hồ</a:t>
            </a:r>
            <a:r>
              <a:rPr lang="pt-BR" sz="2400" b="1" dirty="0">
                <a:solidFill>
                  <a:srgbClr val="000099"/>
                </a:solidFill>
                <a:effectLst/>
                <a:latin typeface=".VnTime" panose="020B7200000000000000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230" y="1839782"/>
            <a:ext cx="11850744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của xúc giác: Làn gió heo may mang theo cái se se lạnh,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chùng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chình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2800" i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chùng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chình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585470" algn="l"/>
              </a:tabLs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yểu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fr-FR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fr-FR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62F26BE-5C59-4CBC-AB73-FA271567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68" y="748517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4019" y="301336"/>
            <a:ext cx="613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808" y="928800"/>
            <a:ext cx="10761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pt-BR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Cảm nhận về thời khắc giao mùa một cách mơ hồ</a:t>
            </a:r>
          </a:p>
          <a:p>
            <a:r>
              <a:rPr lang="pt-BR" sz="2400" b="1" dirty="0">
                <a:effectLst/>
                <a:latin typeface=".VnTime" panose="020B7200000000000000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08" y="1527996"/>
            <a:ext cx="117539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sự ngỡ ngàng, ngạc nhiên  trước vẻ đẹp mơ màng, quyến rũ của thiên nhiên.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587DFA-63A6-4B74-A10B-E54C8E43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385" y="377125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08283" y="850075"/>
            <a:ext cx="2841" cy="60756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8733" y="239368"/>
            <a:ext cx="613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558" y="835858"/>
            <a:ext cx="6785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pt-BR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Cảm nhận về thời khắc giao mùa một cách mơ hồ</a:t>
            </a:r>
            <a:r>
              <a:rPr lang="pt-BR" sz="2400" b="1" dirty="0">
                <a:solidFill>
                  <a:srgbClr val="000099"/>
                </a:solidFill>
                <a:effectLst/>
                <a:latin typeface=".VnTime" panose="020B7200000000000000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24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557" y="2316861"/>
            <a:ext cx="7351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dirty="0">
              <a:solidFill>
                <a:srgbClr val="000099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1" y="127461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“Sông được lúc dềnh dàng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                 Chim bắt đầu vội vã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                 Có đám mây mùa hạ</a:t>
            </a:r>
          </a:p>
          <a:p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 Vắt nửa mình sang thu” 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7723776" y="2846022"/>
            <a:ext cx="3964641" cy="20837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31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220" y="103120"/>
            <a:ext cx="613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0817" y="-30778"/>
            <a:ext cx="426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“Sông được lúc dềnh dàng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                 Chim bắt đầu vội vã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                 Có đám mây mùa hạ</a:t>
            </a:r>
          </a:p>
          <a:p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 Vắt nửa mình sang thu” 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79" y="1325839"/>
            <a:ext cx="2587959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79" y="3130826"/>
            <a:ext cx="249725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80" y="5035826"/>
            <a:ext cx="2590800" cy="17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3889" y="1690062"/>
            <a:ext cx="92121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ả.</a:t>
            </a:r>
            <a:endParaRPr lang="en-US" sz="25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thong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endParaRPr lang="en-US" sz="25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tạonên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78C4F-C28A-4F14-AADB-797A9206B6C4}"/>
              </a:ext>
            </a:extLst>
          </p:cNvPr>
          <p:cNvSpPr/>
          <p:nvPr/>
        </p:nvSpPr>
        <p:spPr>
          <a:xfrm>
            <a:off x="103361" y="564785"/>
            <a:ext cx="8762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000099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A1DE14F-0D40-4711-BBCB-0BFFFCCD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42" y="-52038"/>
            <a:ext cx="904268" cy="7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472" y="220295"/>
            <a:ext cx="613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72" y="1035903"/>
            <a:ext cx="11537963" cy="582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143692" y="78089"/>
            <a:ext cx="50596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“Sông được lúc dềnh dàng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                 Chim bắt đầu vội vã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                 Có đám mây mùa hạ</a:t>
            </a:r>
          </a:p>
          <a:p>
            <a: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 Vắt nửa mình sang thu”  </a:t>
            </a:r>
            <a:br>
              <a:rPr lang="pt-B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701EC5E-8FBB-4E3A-9B8C-AF627D2C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41" y="186492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329" y="176752"/>
            <a:ext cx="613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050" y="1050963"/>
            <a:ext cx="7447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0099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050" y="2232950"/>
            <a:ext cx="115558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60905" y="127633"/>
            <a:ext cx="3745848" cy="16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nắng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vơi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cơn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mưa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Sấm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ngờ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”.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F7CFB32-1C79-4F0F-8712-0D04AE42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5" y="91389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287" y="158902"/>
            <a:ext cx="613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287" y="1507300"/>
            <a:ext cx="115546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Ý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9750" y="143514"/>
            <a:ext cx="3822250" cy="16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nắng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vơi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cơn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mưa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Sấm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ngờ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”.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968EB40-79DD-4816-946E-3FF661E3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87" y="363929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8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ổi ch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79" y="782320"/>
            <a:ext cx="1206321" cy="14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229" y="769441"/>
            <a:ext cx="613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320" y="1418431"/>
            <a:ext cx="11587359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NHỚ/SGK/71)</a:t>
            </a:r>
            <a:endParaRPr lang="en-US" sz="40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âm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nhàng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fr-FR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vẻ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khoảnh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khắc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mùa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- Qua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bộc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lộ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tâm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en-US" sz="2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200" y="4419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95C7B2-7E0A-4A8D-AE53-A88B3C78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28" y="990396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 descr="CNV-KS-000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9"/>
          <a:stretch>
            <a:fillRect/>
          </a:stretch>
        </p:blipFill>
        <p:spPr bwMode="auto">
          <a:xfrm>
            <a:off x="410765" y="0"/>
            <a:ext cx="11370469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9"/>
          <p:cNvSpPr>
            <a:spLocks noChangeArrowheads="1" noChangeShapeType="1" noTextEdit="1"/>
          </p:cNvSpPr>
          <p:nvPr/>
        </p:nvSpPr>
        <p:spPr bwMode="auto">
          <a:xfrm>
            <a:off x="4001038" y="3216945"/>
            <a:ext cx="6705204" cy="1448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7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7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4707" y="5176994"/>
            <a:ext cx="2875208" cy="584775"/>
          </a:xfrm>
          <a:prstGeom prst="rect">
            <a:avLst/>
          </a:prstGeom>
          <a:solidFill>
            <a:srgbClr val="EAF921"/>
          </a:solidFill>
          <a:ln w="381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HỮU THỈNH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9C5AF7-50D3-4FDE-BD12-D1011DBB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228601"/>
            <a:ext cx="1464364" cy="12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3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9" y="1981201"/>
            <a:ext cx="136683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506539"/>
            <a:ext cx="5207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720976"/>
            <a:ext cx="1985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2232025"/>
            <a:ext cx="460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6" y="2209801"/>
            <a:ext cx="13938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295400"/>
            <a:ext cx="508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2370138"/>
            <a:ext cx="481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251076"/>
            <a:ext cx="5095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9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2892425"/>
            <a:ext cx="1422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0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82939"/>
            <a:ext cx="4953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4480">
            <a:off x="3627439" y="3460751"/>
            <a:ext cx="105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000500"/>
            <a:ext cx="577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3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947989"/>
            <a:ext cx="7937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4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375150"/>
            <a:ext cx="7699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5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778125"/>
            <a:ext cx="1587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743200" y="381000"/>
            <a:ext cx="6553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 ĐỒ TƯ DUY :     SANG THU   </a:t>
            </a:r>
            <a:r>
              <a:rPr lang="en-US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94275" y="2111376"/>
            <a:ext cx="1062038" cy="258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1" y="1295400"/>
            <a:ext cx="3470275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( 1942),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Tam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38600" y="2814638"/>
            <a:ext cx="1123950" cy="298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 PHẨM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85950" y="2209801"/>
            <a:ext cx="2838450" cy="481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1977, in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35776" y="2209800"/>
            <a:ext cx="1089025" cy="241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  DUNG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66026" y="1066801"/>
            <a:ext cx="2720975" cy="104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chùng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chình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…).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66026" y="2608264"/>
            <a:ext cx="2797175" cy="681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66026" y="3435350"/>
            <a:ext cx="2797175" cy="984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sang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81500" y="3792538"/>
            <a:ext cx="1333500" cy="322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 THUẬT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85950" y="3216275"/>
            <a:ext cx="249555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885950" y="3792539"/>
            <a:ext cx="2305050" cy="509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885950" y="4495800"/>
            <a:ext cx="249555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83250" y="4302126"/>
            <a:ext cx="1676400" cy="193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NGHĨA  VĂN  BẢN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170738" y="4724400"/>
            <a:ext cx="3116262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Tx/>
              <a:buChar char="-"/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Tx/>
              <a:buChar char="-"/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942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838701"/>
            <a:ext cx="14081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6" y="4719639"/>
            <a:ext cx="8604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6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E874CF-8E2A-4D61-AA24-A8C93F42F820}"/>
              </a:ext>
            </a:extLst>
          </p:cNvPr>
          <p:cNvGraphicFramePr>
            <a:graphicFrameLocks noGrp="1"/>
          </p:cNvGraphicFramePr>
          <p:nvPr/>
        </p:nvGraphicFramePr>
        <p:xfrm>
          <a:off x="1949450" y="152400"/>
          <a:ext cx="3232150" cy="609600"/>
        </p:xfrm>
        <a:graphic>
          <a:graphicData uri="http://schemas.openxmlformats.org/drawingml/2006/table">
            <a:tbl>
              <a:tblPr/>
              <a:tblGrid>
                <a:gridCol w="323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IV.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TẬP</a:t>
                      </a:r>
                    </a:p>
                  </a:txBody>
                  <a:tcPr marL="91445" marR="91445" marT="45709" marB="4570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535F8A4-3016-4111-9DFC-781D0C236F07}"/>
              </a:ext>
            </a:extLst>
          </p:cNvPr>
          <p:cNvSpPr/>
          <p:nvPr/>
        </p:nvSpPr>
        <p:spPr>
          <a:xfrm>
            <a:off x="1371600" y="762000"/>
            <a:ext cx="8229600" cy="556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defRPr/>
            </a:pP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1: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Giải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thích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nhan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2800" b="1" dirty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schemeClr val="accent5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17EA7-1E26-4097-8BA3-19720C45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6" y="1295401"/>
            <a:ext cx="124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Gợi ý: </a:t>
            </a:r>
            <a:endParaRPr lang="en-US" altLang="en-US" sz="2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4C82CB-B19A-4DB4-944A-5F56CB26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30" y="1828801"/>
            <a:ext cx="11860696" cy="426616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3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altLang="en-US" sz="3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3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khoảnh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“Sang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alt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Thỉnh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khoảnh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sang.</a:t>
            </a:r>
            <a:endParaRPr lang="en-US" alt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9147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71500" indent="-571500">
              <a:buAutoNum type="romanUcPeriod"/>
            </a:pP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AutoNum type="romanUcPeriod"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544601" y="2587488"/>
            <a:ext cx="7666575" cy="3657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(Thu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Thu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Thu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muà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 rot="183314">
            <a:off x="7238579" y="253069"/>
            <a:ext cx="4343400" cy="2570674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3886201"/>
            <a:ext cx="3962400" cy="251607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 err="1">
                <a:latin typeface="Times New Roman" pitchFamily="18" charset="0"/>
              </a:rPr>
              <a:t>Em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không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nghe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rừng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thu</a:t>
            </a:r>
            <a:endParaRPr lang="en-US" sz="21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 err="1">
                <a:latin typeface="Times New Roman" pitchFamily="18" charset="0"/>
              </a:rPr>
              <a:t>Lá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thu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rơi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xào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xạc</a:t>
            </a:r>
            <a:endParaRPr lang="en-US" sz="21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Times New Roman" pitchFamily="18" charset="0"/>
              </a:rPr>
              <a:t>Con </a:t>
            </a:r>
            <a:r>
              <a:rPr lang="en-US" sz="2100" b="1" dirty="0" err="1">
                <a:latin typeface="Times New Roman" pitchFamily="18" charset="0"/>
              </a:rPr>
              <a:t>nai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vàng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ngơ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ngác</a:t>
            </a:r>
            <a:endParaRPr lang="en-US" sz="21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 err="1">
                <a:latin typeface="Times New Roman" pitchFamily="18" charset="0"/>
              </a:rPr>
              <a:t>Đạp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lá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vàng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khô</a:t>
            </a:r>
            <a:endParaRPr lang="en-US" sz="2100" b="1" dirty="0"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FF0066"/>
                </a:solidFill>
                <a:latin typeface="Times New Roman" pitchFamily="18" charset="0"/>
              </a:rPr>
              <a:t>       (</a:t>
            </a:r>
            <a:r>
              <a:rPr lang="en-US" sz="2100" b="1" i="1" dirty="0" err="1">
                <a:solidFill>
                  <a:srgbClr val="FF0066"/>
                </a:solidFill>
                <a:latin typeface="Times New Roman" pitchFamily="18" charset="0"/>
              </a:rPr>
              <a:t>Tiếng</a:t>
            </a:r>
            <a:r>
              <a:rPr lang="en-US" sz="21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Times New Roman" pitchFamily="18" charset="0"/>
              </a:rPr>
              <a:t>thu</a:t>
            </a:r>
            <a:r>
              <a:rPr lang="en-US" sz="2100" b="1" i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1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Times New Roman" pitchFamily="18" charset="0"/>
              </a:rPr>
              <a:t>Lưu</a:t>
            </a:r>
            <a:r>
              <a:rPr lang="en-US" sz="21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Times New Roman" pitchFamily="18" charset="0"/>
              </a:rPr>
              <a:t>Trọng</a:t>
            </a:r>
            <a:r>
              <a:rPr lang="en-US" sz="21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Times New Roman" pitchFamily="18" charset="0"/>
              </a:rPr>
              <a:t>Lư</a:t>
            </a:r>
            <a:r>
              <a:rPr lang="en-US" sz="2100" b="1" dirty="0">
                <a:solidFill>
                  <a:srgbClr val="FF0066"/>
                </a:solidFill>
                <a:latin typeface="Times New Roman" pitchFamily="18" charset="0"/>
              </a:rPr>
              <a:t> 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flipV="1">
            <a:off x="6019800" y="1157289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1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1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0" y="2514601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100" b="1" dirty="0">
                <a:latin typeface="VNI-Times" pitchFamily="2" charset="0"/>
              </a:rPr>
              <a:t>      </a:t>
            </a:r>
            <a:r>
              <a:rPr lang="en-US" sz="2100" b="1" dirty="0" err="1">
                <a:latin typeface="VNI-Times" pitchFamily="2" charset="0"/>
              </a:rPr>
              <a:t>Trôøi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thu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thay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aùo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môùi</a:t>
            </a:r>
            <a:endParaRPr lang="en-US" sz="21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100" b="1" dirty="0">
                <a:latin typeface="VNI-Times" pitchFamily="2" charset="0"/>
              </a:rPr>
              <a:t>      </a:t>
            </a:r>
            <a:r>
              <a:rPr lang="en-US" sz="2100" b="1" dirty="0" err="1">
                <a:latin typeface="VNI-Times" pitchFamily="2" charset="0"/>
              </a:rPr>
              <a:t>Trong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bieác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noùi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cöôøi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thieát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tha</a:t>
            </a:r>
            <a:r>
              <a:rPr lang="en-US" sz="2100" b="1" dirty="0">
                <a:latin typeface="VNI-Times" pitchFamily="2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  <a:latin typeface="VNI-Times" pitchFamily="2" charset="0"/>
              </a:rPr>
              <a:t>              </a:t>
            </a:r>
            <a:r>
              <a:rPr lang="en-US" sz="2100" b="1" i="1" dirty="0">
                <a:solidFill>
                  <a:srgbClr val="FF0066"/>
                </a:solidFill>
                <a:latin typeface="VNI-Times" pitchFamily="2" charset="0"/>
              </a:rPr>
              <a:t>(</a:t>
            </a:r>
            <a:r>
              <a:rPr lang="en-US" sz="2100" b="1" i="1" dirty="0" err="1">
                <a:solidFill>
                  <a:srgbClr val="FF0066"/>
                </a:solidFill>
                <a:latin typeface="VNI-Times" pitchFamily="2" charset="0"/>
              </a:rPr>
              <a:t>Ñaát</a:t>
            </a:r>
            <a:r>
              <a:rPr lang="en-US" sz="2100" b="1" i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VNI-Times" pitchFamily="2" charset="0"/>
              </a:rPr>
              <a:t>nöôùc</a:t>
            </a:r>
            <a:r>
              <a:rPr lang="en-US" sz="2100" b="1" i="1" dirty="0">
                <a:solidFill>
                  <a:srgbClr val="FF0066"/>
                </a:solidFill>
                <a:latin typeface="VNI-Times" pitchFamily="2" charset="0"/>
              </a:rPr>
              <a:t> - </a:t>
            </a:r>
            <a:r>
              <a:rPr lang="en-US" sz="2100" b="1" dirty="0" err="1">
                <a:solidFill>
                  <a:srgbClr val="FF0066"/>
                </a:solidFill>
                <a:latin typeface="VNI-Times" pitchFamily="2" charset="0"/>
              </a:rPr>
              <a:t>Nguyeãn</a:t>
            </a: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VNI-Times" pitchFamily="2" charset="0"/>
              </a:rPr>
              <a:t>Ñình</a:t>
            </a: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VNI-Times" pitchFamily="2" charset="0"/>
              </a:rPr>
              <a:t>Thi</a:t>
            </a:r>
            <a:r>
              <a:rPr lang="en-US" sz="2100" b="1" i="1" dirty="0">
                <a:solidFill>
                  <a:srgbClr val="FF0066"/>
                </a:solidFill>
                <a:latin typeface="VNI-Times" pitchFamily="2" charset="0"/>
              </a:rPr>
              <a:t>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00200" y="1127126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1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1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43600" y="3962401"/>
            <a:ext cx="495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100" b="1" dirty="0">
                <a:latin typeface="VNI-Times" pitchFamily="2" charset="0"/>
              </a:rPr>
              <a:t>OÂ ! Hay </a:t>
            </a:r>
            <a:r>
              <a:rPr lang="en-US" sz="2100" b="1" dirty="0" err="1">
                <a:latin typeface="VNI-Times" pitchFamily="2" charset="0"/>
              </a:rPr>
              <a:t>buoàn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vöông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caây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ngoâ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ñoàng</a:t>
            </a:r>
            <a:endParaRPr lang="en-US" sz="21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100" b="1" dirty="0" err="1">
                <a:latin typeface="VNI-Times" pitchFamily="2" charset="0"/>
              </a:rPr>
              <a:t>Vaøng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rôi</a:t>
            </a:r>
            <a:r>
              <a:rPr lang="en-US" sz="2100" b="1" dirty="0">
                <a:latin typeface="VNI-Times" pitchFamily="2" charset="0"/>
              </a:rPr>
              <a:t> ! </a:t>
            </a:r>
            <a:r>
              <a:rPr lang="en-US" sz="2100" b="1" dirty="0" err="1">
                <a:latin typeface="VNI-Times" pitchFamily="2" charset="0"/>
              </a:rPr>
              <a:t>Vaøng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rôi</a:t>
            </a:r>
            <a:r>
              <a:rPr lang="en-US" sz="2100" b="1" dirty="0">
                <a:latin typeface="VNI-Times" pitchFamily="2" charset="0"/>
              </a:rPr>
              <a:t>: </a:t>
            </a:r>
            <a:r>
              <a:rPr lang="en-US" sz="2100" b="1" dirty="0" err="1">
                <a:latin typeface="VNI-Times" pitchFamily="2" charset="0"/>
              </a:rPr>
              <a:t>thu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meânh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moâng</a:t>
            </a:r>
            <a:r>
              <a:rPr lang="en-US" sz="2100" b="1" dirty="0">
                <a:latin typeface="VNI-Times" pitchFamily="2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0000FF"/>
                </a:solidFill>
                <a:latin typeface="VNI-Times" pitchFamily="2" charset="0"/>
              </a:rPr>
              <a:t>              </a:t>
            </a: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(</a:t>
            </a:r>
            <a:r>
              <a:rPr lang="en-US" sz="2100" b="1" i="1" dirty="0" err="1">
                <a:solidFill>
                  <a:srgbClr val="FF0066"/>
                </a:solidFill>
                <a:latin typeface="VNI-Times" pitchFamily="2" charset="0"/>
              </a:rPr>
              <a:t>Tì</a:t>
            </a:r>
            <a:r>
              <a:rPr lang="en-US" sz="2100" b="1" i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VNI-Times" pitchFamily="2" charset="0"/>
              </a:rPr>
              <a:t>Baø</a:t>
            </a:r>
            <a:r>
              <a:rPr lang="en-US" sz="2100" b="1" i="1" dirty="0">
                <a:solidFill>
                  <a:srgbClr val="FF0066"/>
                </a:solidFill>
                <a:latin typeface="VNI-Times" pitchFamily="2" charset="0"/>
              </a:rPr>
              <a:t> - </a:t>
            </a:r>
            <a:r>
              <a:rPr lang="en-US" sz="2100" b="1" dirty="0" err="1">
                <a:solidFill>
                  <a:srgbClr val="FF0066"/>
                </a:solidFill>
                <a:latin typeface="VNI-Times" pitchFamily="2" charset="0"/>
              </a:rPr>
              <a:t>Bích</a:t>
            </a: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100" b="1" dirty="0" err="1">
                <a:solidFill>
                  <a:srgbClr val="FF0066"/>
                </a:solidFill>
                <a:latin typeface="VNI-Times" pitchFamily="2" charset="0"/>
              </a:rPr>
              <a:t>Kheâ</a:t>
            </a: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0" y="2057401"/>
            <a:ext cx="51054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100" b="1" dirty="0">
              <a:solidFill>
                <a:schemeClr val="bg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100" b="1" dirty="0" err="1">
                <a:latin typeface="VNI-Times" pitchFamily="2" charset="0"/>
              </a:rPr>
              <a:t>Gieáng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ngoïc</a:t>
            </a:r>
            <a:r>
              <a:rPr lang="en-US" sz="2100" b="1" dirty="0">
                <a:latin typeface="VNI-Times" pitchFamily="2" charset="0"/>
              </a:rPr>
              <a:t>, </a:t>
            </a:r>
            <a:r>
              <a:rPr lang="en-US" sz="2100" b="1" dirty="0" err="1">
                <a:latin typeface="VNI-Times" pitchFamily="2" charset="0"/>
              </a:rPr>
              <a:t>sen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taøn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boâng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heát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thaém</a:t>
            </a:r>
            <a:endParaRPr lang="en-US" sz="21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100" b="1" dirty="0" err="1">
                <a:latin typeface="VNI-Times" pitchFamily="2" charset="0"/>
              </a:rPr>
              <a:t>Röøng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phong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laù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ruïng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tieáng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nhö</a:t>
            </a:r>
            <a:r>
              <a:rPr lang="en-US" sz="2100" b="1" dirty="0">
                <a:latin typeface="VNI-Times" pitchFamily="2" charset="0"/>
              </a:rPr>
              <a:t> </a:t>
            </a:r>
            <a:r>
              <a:rPr lang="en-US" sz="2100" b="1" dirty="0" err="1">
                <a:latin typeface="VNI-Times" pitchFamily="2" charset="0"/>
              </a:rPr>
              <a:t>möa</a:t>
            </a:r>
            <a:r>
              <a:rPr lang="en-US" sz="2100" b="1" dirty="0">
                <a:latin typeface="VNI-Times" pitchFamily="2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                  (</a:t>
            </a:r>
            <a:r>
              <a:rPr lang="en-US" sz="2100" b="1" i="1" dirty="0">
                <a:solidFill>
                  <a:srgbClr val="FF0066"/>
                </a:solidFill>
                <a:latin typeface="VNI-Times" pitchFamily="2" charset="0"/>
              </a:rPr>
              <a:t>Thu - </a:t>
            </a:r>
            <a:r>
              <a:rPr lang="en-US" sz="2100" b="1" dirty="0" err="1">
                <a:solidFill>
                  <a:srgbClr val="FF0066"/>
                </a:solidFill>
                <a:latin typeface="VNI-Times" pitchFamily="2" charset="0"/>
              </a:rPr>
              <a:t>Ngoâ</a:t>
            </a: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 Chi </a:t>
            </a:r>
            <a:r>
              <a:rPr lang="en-US" sz="2100" b="1" dirty="0" err="1">
                <a:solidFill>
                  <a:srgbClr val="FF0066"/>
                </a:solidFill>
                <a:latin typeface="VNI-Times" pitchFamily="2" charset="0"/>
              </a:rPr>
              <a:t>Lan</a:t>
            </a:r>
            <a:r>
              <a:rPr lang="en-US" sz="2100" b="1" dirty="0">
                <a:solidFill>
                  <a:srgbClr val="FF0066"/>
                </a:solidFill>
                <a:latin typeface="VNI-Times" pitchFamily="2" charset="0"/>
              </a:rPr>
              <a:t> )</a:t>
            </a:r>
          </a:p>
          <a:p>
            <a:pPr eaLnBrk="1" hangingPunct="1">
              <a:spcBef>
                <a:spcPct val="50000"/>
              </a:spcBef>
            </a:pPr>
            <a:endParaRPr lang="en-US" sz="21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71800" y="304801"/>
            <a:ext cx="7086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</a:rPr>
              <a:t>thu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 descr="beach"/>
          <p:cNvPicPr>
            <a:picLocks noChangeAspect="1" noChangeArrowheads="1"/>
          </p:cNvPicPr>
          <p:nvPr/>
        </p:nvPicPr>
        <p:blipFill>
          <a:blip r:embed="rId2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828800" y="11430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27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220200" y="5486400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286000" y="2743200"/>
            <a:ext cx="78486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C68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Thời kì đầu cuộc kháng chiến chống Mĩ</a:t>
            </a:r>
          </a:p>
        </p:txBody>
      </p:sp>
    </p:spTree>
    <p:extLst>
      <p:ext uri="{BB962C8B-B14F-4D97-AF65-F5344CB8AC3E}">
        <p14:creationId xmlns:p14="http://schemas.microsoft.com/office/powerpoint/2010/main" val="359230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cảm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khổ</a:t>
            </a:r>
            <a:r>
              <a:rPr lang="en-US" altLang="en-US" dirty="0"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thơ</a:t>
            </a:r>
            <a:r>
              <a:rPr lang="en-US" altLang="en-US" dirty="0">
                <a:latin typeface="Times New Roman" panose="02020603050405020304" pitchFamily="18" charset="0"/>
              </a:rPr>
              <a:t> “Sang </a:t>
            </a:r>
            <a:r>
              <a:rPr lang="en-US" altLang="en-US" dirty="0" err="1">
                <a:latin typeface="Times New Roman" panose="02020603050405020304" pitchFamily="18" charset="0"/>
              </a:rPr>
              <a:t>thu</a:t>
            </a:r>
            <a:r>
              <a:rPr lang="en-US" altLang="en-US" dirty="0">
                <a:latin typeface="Times New Roman" panose="02020603050405020304" pitchFamily="18" charset="0"/>
              </a:rPr>
              <a:t>”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Hữu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Thỉnh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363" name="Oval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2667000" cy="1143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effectLst>
            <a:outerShdw dist="96720" dir="6791915" sy="50000" kx="2453608" algn="b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>
                <a:latin typeface=".VnTime" panose="020B7200000000000000" pitchFamily="34" charset="0"/>
              </a:rPr>
              <a:t>Bµi</a:t>
            </a:r>
            <a:r>
              <a:rPr lang="en-US" altLang="en-US" sz="3600" b="1" dirty="0"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latin typeface=".VnTime" panose="020B7200000000000000" pitchFamily="34" charset="0"/>
              </a:rPr>
              <a:t>tËp</a:t>
            </a:r>
            <a:r>
              <a:rPr lang="en-US" altLang="en-US" sz="3600" b="1" dirty="0">
                <a:latin typeface=".VnTime" panose="020B7200000000000000" pitchFamily="34" charset="0"/>
              </a:rPr>
              <a:t> 2</a:t>
            </a:r>
            <a:r>
              <a:rPr lang="en-US" alt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91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229" y="940159"/>
            <a:ext cx="6290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78073" y="782320"/>
            <a:ext cx="2841" cy="60756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G07L0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30" y="782320"/>
            <a:ext cx="5693441" cy="60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688589" y="616994"/>
            <a:ext cx="441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Sang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endParaRPr lang="en-US" altLang="en-US" sz="4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i="1" dirty="0">
                <a:solidFill>
                  <a:srgbClr val="FF0000"/>
                </a:solidFill>
                <a:latin typeface=".VnTime" panose="020B7200000000000000" pitchFamily="34" charset="0"/>
              </a:rPr>
              <a:t>             </a:t>
            </a:r>
            <a:r>
              <a:rPr lang="en-US" altLang="en-US" sz="3200" i="1" dirty="0" err="1">
                <a:solidFill>
                  <a:srgbClr val="FF0000"/>
                </a:solidFill>
                <a:latin typeface=".VnTime" panose="020B7200000000000000" pitchFamily="34" charset="0"/>
              </a:rPr>
              <a:t>H÷u</a:t>
            </a:r>
            <a:r>
              <a:rPr lang="en-US" altLang="en-US" sz="3200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ThØnh</a:t>
            </a:r>
            <a:r>
              <a:rPr lang="en-US" altLang="en-US" sz="3200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/>
            <a:b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US" altLang="en-US" sz="4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30922" y="227478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Sương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chùng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ngõ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dềnh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dàng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vội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vã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đám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mây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Vắt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nắng</a:t>
            </a:r>
            <a:endParaRPr lang="en-US" altLang="en-US" sz="2000" b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vơi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cơn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mưa</a:t>
            </a:r>
            <a:endParaRPr lang="en-US" altLang="en-US" sz="2000" b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Sấm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ngờ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EFE3E4-EBD2-40CE-9669-B2F140F6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53" y="1936644"/>
            <a:ext cx="7921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64,65: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ổi ch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79" y="782320"/>
            <a:ext cx="1206321" cy="14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230" y="940159"/>
            <a:ext cx="6134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20914" y="769441"/>
            <a:ext cx="2841" cy="60756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5" descr="ava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55" y="1198879"/>
            <a:ext cx="4172755" cy="50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487" y="1123026"/>
            <a:ext cx="5403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9165" y="2140488"/>
            <a:ext cx="6705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(1942)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8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6" name="Picture 4" descr="scan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59" y="3292603"/>
            <a:ext cx="1981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7" name="Picture 5" descr="scan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15796">
            <a:off x="2438402" y="3305896"/>
            <a:ext cx="2170113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1718" name="Picture 6" descr="scan0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505">
            <a:off x="7491672" y="3548400"/>
            <a:ext cx="211455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296215" y="0"/>
            <a:ext cx="10277340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45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thi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báo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.VnTime" panose="020B7200000000000000" pitchFamily="34" charset="0"/>
              </a:rPr>
              <a:t> 1976</a:t>
            </a:r>
          </a:p>
          <a:p>
            <a:pPr>
              <a:spcBef>
                <a:spcPct val="45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1995.</a:t>
            </a:r>
          </a:p>
          <a:p>
            <a:pPr>
              <a:spcBef>
                <a:spcPct val="45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1999.</a:t>
            </a:r>
          </a:p>
          <a:p>
            <a:pPr>
              <a:spcBef>
                <a:spcPct val="45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>
              <a:spcBef>
                <a:spcPct val="4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4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.VnTime" panose="020B7200000000000000" pitchFamily="34" charset="0"/>
            </a:endParaRPr>
          </a:p>
          <a:p>
            <a:pPr>
              <a:spcBef>
                <a:spcPct val="4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4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4064358" y="2568556"/>
            <a:ext cx="437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9" grpId="0"/>
      <p:bldP spid="3717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230" y="940159"/>
            <a:ext cx="6134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57591" y="782320"/>
            <a:ext cx="2841" cy="60756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33823" y="2325154"/>
            <a:ext cx="67755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hangingPunct="0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1977</a:t>
            </a:r>
          </a:p>
          <a:p>
            <a:pPr marL="571500" indent="-571500"/>
            <a:r>
              <a:rPr lang="en-US" sz="3200" dirty="0">
                <a:latin typeface=".VnTime" pitchFamily="34" charset="0"/>
              </a:rPr>
              <a:t>+ §</a:t>
            </a:r>
            <a:r>
              <a:rPr lang="en-US" sz="3200" dirty="0" err="1">
                <a:latin typeface=".VnTime" pitchFamily="34" charset="0"/>
              </a:rPr>
              <a:t>Êt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n­ước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võa</a:t>
            </a:r>
            <a:r>
              <a:rPr lang="en-US" sz="3200" dirty="0">
                <a:latin typeface=".VnTime" pitchFamily="34" charset="0"/>
              </a:rPr>
              <a:t> hoµ </a:t>
            </a:r>
            <a:r>
              <a:rPr lang="en-US" sz="3200" dirty="0" err="1">
                <a:latin typeface=".VnTime" pitchFamily="34" charset="0"/>
              </a:rPr>
              <a:t>b×nh</a:t>
            </a:r>
            <a:endParaRPr lang="en-US" sz="3200" dirty="0">
              <a:latin typeface=".VnTime" pitchFamily="34" charset="0"/>
            </a:endParaRPr>
          </a:p>
          <a:p>
            <a:pPr marL="571500" indent="-571500"/>
            <a:r>
              <a:rPr lang="en-US" sz="3200" dirty="0">
                <a:latin typeface=".VnTime" pitchFamily="34" charset="0"/>
              </a:rPr>
              <a:t>+ </a:t>
            </a:r>
            <a:r>
              <a:rPr lang="en-US" sz="3200" dirty="0" err="1">
                <a:latin typeface=".VnTime" pitchFamily="34" charset="0"/>
              </a:rPr>
              <a:t>Thiªn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nhiªn</a:t>
            </a:r>
            <a:r>
              <a:rPr lang="en-US" sz="3200" dirty="0">
                <a:latin typeface=".VnTime" pitchFamily="34" charset="0"/>
              </a:rPr>
              <a:t> sang </a:t>
            </a:r>
            <a:r>
              <a:rPr lang="en-US" sz="3200" dirty="0" err="1">
                <a:latin typeface=".VnTime" pitchFamily="34" charset="0"/>
              </a:rPr>
              <a:t>thu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 eaLnBrk="0" hangingPunct="0"/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scan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6563" y="940159"/>
            <a:ext cx="3412901" cy="5164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230" y="556597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buFontTx/>
              <a:buChar char="-"/>
            </a:pP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F0DF81B-4675-4456-97F9-D48A7B42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7" y="1761602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Tap tho Huu Thinh">
            <a:extLst>
              <a:ext uri="{FF2B5EF4-FFF2-40B4-BE49-F238E27FC236}">
                <a16:creationId xmlns:a16="http://schemas.microsoft.com/office/drawing/2014/main" id="{86DAB83F-4510-4611-B205-D44110D4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/>
          <a:stretch>
            <a:fillRect/>
          </a:stretch>
        </p:blipFill>
        <p:spPr bwMode="auto">
          <a:xfrm>
            <a:off x="7924801" y="63500"/>
            <a:ext cx="26257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E7B205-8731-419E-9D3C-05E97D9C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17" y="603252"/>
            <a:ext cx="2084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21DAC-B9D0-4E8B-9565-858728250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2" y="2319667"/>
            <a:ext cx="776577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in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5F456-4CD3-43F0-8AED-BCCAAC8D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74" y="1244600"/>
            <a:ext cx="74424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1977,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529B2E87-8D33-446C-B802-CB3FDA32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17" y="46801"/>
            <a:ext cx="166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7E8E2-6B23-415E-BD9C-AB1DF4D7C971}"/>
              </a:ext>
            </a:extLst>
          </p:cNvPr>
          <p:cNvSpPr txBox="1"/>
          <p:nvPr/>
        </p:nvSpPr>
        <p:spPr>
          <a:xfrm>
            <a:off x="159025" y="3648915"/>
            <a:ext cx="11926957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1977,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phảng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nhuốm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Thu..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.”.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 build="p" animBg="1"/>
      <p:bldP spid="11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ổi ch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79" y="782320"/>
            <a:ext cx="1206321" cy="14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229" y="782320"/>
            <a:ext cx="893823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125" y="2982178"/>
            <a:ext cx="117257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về thời khắc giao mùa một cách mơ hồ </a:t>
            </a:r>
            <a:b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AC4EF1-A686-45A3-8BF9-178A6007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63" y="1099391"/>
            <a:ext cx="1160744" cy="9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401595" y="837406"/>
            <a:ext cx="3885406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ổi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Phả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se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Sương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chùng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chình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ngõ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552406" y="2438798"/>
            <a:ext cx="358179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dềnh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dàng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vội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vã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đám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mây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hạ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Vắt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6324204" y="3962798"/>
            <a:ext cx="3429000" cy="16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nắng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vơi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cơn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mưa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Sấm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ngờ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6401595" y="5867798"/>
            <a:ext cx="4266406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>
                <a:solidFill>
                  <a:srgbClr val="000099"/>
                </a:solidFill>
                <a:latin typeface="Times New Roman" panose="02020603050405020304" pitchFamily="18" charset="0"/>
              </a:rPr>
              <a:t>(Hữu Thỉnh, từ chiến hào đến thành phố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>
                <a:solidFill>
                  <a:srgbClr val="000099"/>
                </a:solidFill>
                <a:latin typeface="Times New Roman" panose="02020603050405020304" pitchFamily="18" charset="0"/>
              </a:rPr>
              <a:t>Nhà xuất bản Văn học, Hà Nội 1991)</a:t>
            </a:r>
          </a:p>
        </p:txBody>
      </p:sp>
      <p:sp>
        <p:nvSpPr>
          <p:cNvPr id="10" name="Oval 9"/>
          <p:cNvSpPr/>
          <p:nvPr/>
        </p:nvSpPr>
        <p:spPr>
          <a:xfrm>
            <a:off x="1676798" y="966757"/>
            <a:ext cx="4191000" cy="13712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về thời khắc giao mùa 1 cách mơ hồ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6096001" y="1067594"/>
            <a:ext cx="305594" cy="129381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250">
              <a:solidFill>
                <a:srgbClr val="FFFF00"/>
              </a:solidFill>
            </a:endParaRPr>
          </a:p>
        </p:txBody>
      </p:sp>
      <p:sp>
        <p:nvSpPr>
          <p:cNvPr id="2" name="Oval 9"/>
          <p:cNvSpPr>
            <a:spLocks noGrp="1" noChangeArrowheads="1"/>
          </p:cNvSpPr>
          <p:nvPr>
            <p:ph type="body" idx="1"/>
          </p:nvPr>
        </p:nvSpPr>
        <p:spPr>
          <a:xfrm>
            <a:off x="1601392" y="2633017"/>
            <a:ext cx="4266406" cy="1371204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9"/>
          <p:cNvSpPr/>
          <p:nvPr/>
        </p:nvSpPr>
        <p:spPr>
          <a:xfrm>
            <a:off x="1676798" y="4419204"/>
            <a:ext cx="4191000" cy="14485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5"/>
          <p:cNvSpPr/>
          <p:nvPr/>
        </p:nvSpPr>
        <p:spPr>
          <a:xfrm>
            <a:off x="6096001" y="2667001"/>
            <a:ext cx="305594" cy="1218406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250">
              <a:solidFill>
                <a:srgbClr val="FFFF00"/>
              </a:solidFill>
            </a:endParaRPr>
          </a:p>
        </p:txBody>
      </p:sp>
      <p:sp>
        <p:nvSpPr>
          <p:cNvPr id="5" name="Left Brace 5"/>
          <p:cNvSpPr/>
          <p:nvPr/>
        </p:nvSpPr>
        <p:spPr>
          <a:xfrm>
            <a:off x="6020594" y="4191000"/>
            <a:ext cx="381000" cy="129579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25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 THU </a:t>
            </a:r>
            <a:endParaRPr lang="en-US" sz="2400" b="1" dirty="0">
              <a:solidFill>
                <a:srgbClr val="FFFF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HỮU THỈNH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" grpId="0" animBg="1"/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0393345,G:\SANG THU CO VI\SANG THU CO VI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0393345,G:\SANG THU CO VI\SANG THU CO VI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2766</Words>
  <Application>Microsoft Office PowerPoint</Application>
  <PresentationFormat>Widescreen</PresentationFormat>
  <Paragraphs>254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.VnArabia</vt:lpstr>
      <vt:lpstr>.VnTime</vt:lpstr>
      <vt:lpstr>Arial</vt:lpstr>
      <vt:lpstr>Calibri</vt:lpstr>
      <vt:lpstr>Calibri Light</vt:lpstr>
      <vt:lpstr>Symbol</vt:lpstr>
      <vt:lpstr>Times New Roman</vt:lpstr>
      <vt:lpstr>VNI-Algerian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Bµi tËp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Trương Thị  Kim Quyên</cp:lastModifiedBy>
  <cp:revision>47</cp:revision>
  <dcterms:created xsi:type="dcterms:W3CDTF">2021-11-12T08:37:10Z</dcterms:created>
  <dcterms:modified xsi:type="dcterms:W3CDTF">2022-03-03T07:59:21Z</dcterms:modified>
</cp:coreProperties>
</file>